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png" ContentType="image/png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&#65279;<?xml version="1.0" encoding="utf-8" standalone="yes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officeDocument/2006/relationships/extended-properties" Target="docProps/app.xml" /><Relationship Id="rId4" Type="http://schemas.openxmlformats.org/package/2006/relationships/metadata/thumbnail" Target="docProps/thumbnail.jpeg" /></Relationships>
</file>

<file path=ppt/presentation.xml><?xml version="1.0" encoding="utf-8"?>
<!--Generated by Aspose.Slides for .NET 22.12-->
<p:presentation xmlns:r="http://schemas.openxmlformats.org/officeDocument/2006/relationships" xmlns:a="http://schemas.openxmlformats.org/drawingml/2006/main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</p:sldIdLst>
  <p:sldSz cx="14630400" cy="8229600"/>
  <p:notesSz cx="8229600" cy="14630400"/>
  <p:custDataLst>
    <p:tags r:id="rId11"/>
  </p:custDataLst>
  <p:defaultTextStyle/>
</p:presentation>
</file>

<file path=ppt/presProps.xml><?xml version="1.0" encoding="utf-8"?>
<p:presentationPr xmlns:r="http://schemas.openxmlformats.org/officeDocument/2006/relationships" xmlns:a="http://schemas.openxmlformats.org/drawingml/2006/main" xmlns:p="http://schemas.openxmlformats.org/presentationml/2006/main">
  <p:showPr showNarration="1">
    <p:present/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  <p:ext uri="{1BD7E111-0CB8-44D6-8891-C1BB2F81B7CC}">
      <p1710:readonlyRecommended xmlns:p1710="http://schemas.microsoft.com/office/powerpoint/2017/10/main" val="0"/>
    </p:ext>
  </p:extLst>
</p:presentationPr>
</file>

<file path=ppt/tableStyles.xml><?xml version="1.0" encoding="utf-8"?>
<a:tblStyleLst xmlns:r="http://schemas.openxmlformats.org/officeDocument/2006/relationships"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6000"/>
    <p:restoredTop sz="0"/>
  </p:normalViewPr>
  <p:slideViewPr>
    <p:cSldViewPr>
      <p:cViewPr>
        <p:scale>
          <a:sx n="73" d="100"/>
          <a:sy n="73" d="100"/>
        </p:scale>
        <p:origin x="0" y="0"/>
      </p:cViewPr>
    </p:cSldViewPr>
  </p:slideViewPr>
  <p:notesViewPr>
    <p:cSldViewPr>
      <p:cViewPr>
        <p:scale>
          <a:sx n="1" d="100"/>
          <a:sy n="1" d="100"/>
        </p:scale>
        <p:origin x="0" y="0"/>
      </p:cViewPr>
    </p:cSldViewPr>
  </p:notesViewPr>
</p:viewPr>
</file>

<file path=ppt/_rels/presentation.xml.rels>&#65279;<?xml version="1.0" encoding="utf-8" standalone="yes"?><Relationships xmlns="http://schemas.openxmlformats.org/package/2006/relationships"><Relationship Id="rId1" Type="http://schemas.openxmlformats.org/officeDocument/2006/relationships/slideMaster" Target="slideMasters/slideMaster1.xml" /><Relationship Id="rId10" Type="http://schemas.openxmlformats.org/officeDocument/2006/relationships/slide" Target="slides/slide8.xml" /><Relationship Id="rId11" Type="http://schemas.openxmlformats.org/officeDocument/2006/relationships/tags" Target="tags/tag1.xml" /><Relationship Id="rId12" Type="http://schemas.openxmlformats.org/officeDocument/2006/relationships/presProps" Target="presProps.xml" /><Relationship Id="rId13" Type="http://schemas.openxmlformats.org/officeDocument/2006/relationships/viewProps" Target="viewProps.xml" /><Relationship Id="rId14" Type="http://schemas.openxmlformats.org/officeDocument/2006/relationships/theme" Target="theme/theme1.xml" /><Relationship Id="rId15" Type="http://schemas.openxmlformats.org/officeDocument/2006/relationships/tableStyles" Target="tableStyles.xml" /><Relationship Id="rId2" Type="http://schemas.openxmlformats.org/officeDocument/2006/relationships/notesMaster" Target="notesMasters/notesMaster1.xml" /><Relationship Id="rId3" Type="http://schemas.openxmlformats.org/officeDocument/2006/relationships/slide" Target="slides/slide1.xml" /><Relationship Id="rId4" Type="http://schemas.openxmlformats.org/officeDocument/2006/relationships/slide" Target="slides/slide2.xml" /><Relationship Id="rId5" Type="http://schemas.openxmlformats.org/officeDocument/2006/relationships/slide" Target="slides/slide3.xml" /><Relationship Id="rId6" Type="http://schemas.openxmlformats.org/officeDocument/2006/relationships/slide" Target="slides/slide4.xml" /><Relationship Id="rId7" Type="http://schemas.openxmlformats.org/officeDocument/2006/relationships/slide" Target="slides/slide5.xml" /><Relationship Id="rId8" Type="http://schemas.openxmlformats.org/officeDocument/2006/relationships/slide" Target="slides/slide6.xml" /><Relationship Id="rId9" Type="http://schemas.openxmlformats.org/officeDocument/2006/relationships/slide" Target="slides/slide7.xml" /></Relationships>
</file>

<file path=ppt/notesMasters/_rels/notesMaster1.xml.rels>&#65279;<?xml version="1.0" encoding="utf-8" standalone="yes"?><Relationships xmlns="http://schemas.openxmlformats.org/package/2006/relationships"><Relationship Id="rId1" Type="http://schemas.openxmlformats.org/officeDocument/2006/relationships/theme" Target="../theme/theme1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.xml" /><Relationship Id="rId2" Type="http://schemas.openxmlformats.org/officeDocument/2006/relationships/notesMaster" Target="../notesMasters/notesMaster1.xml" /></Relationships>
</file>

<file path=ppt/notesSlides/_rels/notesSlide2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2.xml" /><Relationship Id="rId2" Type="http://schemas.openxmlformats.org/officeDocument/2006/relationships/notesMaster" Target="../notesMasters/notesMaster1.xml" /></Relationships>
</file>

<file path=ppt/notesSlides/_rels/notesSlide3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3.xml" /><Relationship Id="rId2" Type="http://schemas.openxmlformats.org/officeDocument/2006/relationships/notesMaster" Target="../notesMasters/notesMaster1.xml" /></Relationships>
</file>

<file path=ppt/notesSlides/_rels/notesSlide4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4.xml" /><Relationship Id="rId2" Type="http://schemas.openxmlformats.org/officeDocument/2006/relationships/notesMaster" Target="../notesMasters/notesMaster1.xml" /></Relationships>
</file>

<file path=ppt/notesSlides/_rels/notesSlide5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5.xml" /><Relationship Id="rId2" Type="http://schemas.openxmlformats.org/officeDocument/2006/relationships/notesMaster" Target="../notesMasters/notesMaster1.xml" /></Relationships>
</file>

<file path=ppt/notesSlides/_rels/notesSlide6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6.xml" /><Relationship Id="rId2" Type="http://schemas.openxmlformats.org/officeDocument/2006/relationships/notesMaster" Target="../notesMasters/notesMaster1.xml" /></Relationships>
</file>

<file path=ppt/notesSlides/_rels/notesSlide7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7.xml" /><Relationship Id="rId2" Type="http://schemas.openxmlformats.org/officeDocument/2006/relationships/notesMaster" Target="../notesMasters/notesMaster1.xml" /></Relationships>
</file>

<file path=ppt/notesSlides/_rels/notesSlide8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8.xml" /><Relationship Id="rId2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&#65279;<?xml version="1.0" encoding="utf-8" standalone="yes"?><Relationships xmlns="http://schemas.openxmlformats.org/package/2006/relationships"><Relationship Id="rId1" Type="http://schemas.openxmlformats.org/officeDocument/2006/relationships/image" Target="../media/image1.png" /><Relationship Id="rId2" Type="http://schemas.openxmlformats.org/officeDocument/2006/relationships/hyperlink" Target="https://gamma.app/?utm_source=made-with-gamma" TargetMode="External" /><Relationship Id="rId3" Type="http://schemas.openxmlformats.org/officeDocument/2006/relationships/slideMaster" Target="../slideMasters/slideMaster1.xml" /></Relationships>
</file>

<file path=ppt/slideLayouts/_rels/slideLayout3.xml.rels>&#65279;<?xml version="1.0" encoding="utf-8" standalone="yes"?><Relationships xmlns="http://schemas.openxmlformats.org/package/2006/relationships"><Relationship Id="rId1" Type="http://schemas.openxmlformats.org/officeDocument/2006/relationships/image" Target="../media/image2.png" /><Relationship Id="rId2" Type="http://schemas.openxmlformats.org/officeDocument/2006/relationships/hyperlink" Target="https://gamma.app/?utm_source=made-with-gamma" TargetMode="External" /><Relationship Id="rId3" Type="http://schemas.openxmlformats.org/officeDocument/2006/relationships/slideMaster" Target="../slideMasters/slideMaster1.xml" /></Relationships>
</file>

<file path=ppt/slideLayouts/_rels/slideLayout4.xml.rels>&#65279;<?xml version="1.0" encoding="utf-8" standalone="yes"?><Relationships xmlns="http://schemas.openxmlformats.org/package/2006/relationships"><Relationship Id="rId1" Type="http://schemas.openxmlformats.org/officeDocument/2006/relationships/image" Target="../media/image3.png" /><Relationship Id="rId2" Type="http://schemas.openxmlformats.org/officeDocument/2006/relationships/hyperlink" Target="https://gamma.app/?utm_source=made-with-gamma" TargetMode="External" /><Relationship Id="rId3" Type="http://schemas.openxmlformats.org/officeDocument/2006/relationships/slideMaster" Target="../slideMasters/slideMaster1.xml" /></Relationships>
</file>

<file path=ppt/slideLayouts/_rels/slideLayout5.xml.rels>&#65279;<?xml version="1.0" encoding="utf-8" standalone="yes"?><Relationships xmlns="http://schemas.openxmlformats.org/package/2006/relationships"><Relationship Id="rId1" Type="http://schemas.openxmlformats.org/officeDocument/2006/relationships/image" Target="../media/image4.png" /><Relationship Id="rId2" Type="http://schemas.openxmlformats.org/officeDocument/2006/relationships/hyperlink" Target="https://gamma.app/?utm_source=made-with-gamma" TargetMode="External" /><Relationship Id="rId3" Type="http://schemas.openxmlformats.org/officeDocument/2006/relationships/slideMaster" Target="../slideMasters/slideMaster1.xml" /></Relationships>
</file>

<file path=ppt/slideLayouts/_rels/slideLayout6.xml.rels>&#65279;<?xml version="1.0" encoding="utf-8" standalone="yes"?><Relationships xmlns="http://schemas.openxmlformats.org/package/2006/relationships"><Relationship Id="rId1" Type="http://schemas.openxmlformats.org/officeDocument/2006/relationships/image" Target="../media/image5.png" /><Relationship Id="rId2" Type="http://schemas.openxmlformats.org/officeDocument/2006/relationships/hyperlink" Target="https://gamma.app/?utm_source=made-with-gamma" TargetMode="External" /><Relationship Id="rId3" Type="http://schemas.openxmlformats.org/officeDocument/2006/relationships/slideMaster" Target="../slideMasters/slideMaster1.xml" /></Relationships>
</file>

<file path=ppt/slideLayouts/_rels/slideLayout7.xml.rels>&#65279;<?xml version="1.0" encoding="utf-8" standalone="yes"?><Relationships xmlns="http://schemas.openxmlformats.org/package/2006/relationships"><Relationship Id="rId1" Type="http://schemas.openxmlformats.org/officeDocument/2006/relationships/image" Target="../media/image6.png" /><Relationship Id="rId2" Type="http://schemas.openxmlformats.org/officeDocument/2006/relationships/hyperlink" Target="https://gamma.app/?utm_source=made-with-gamma" TargetMode="External" /><Relationship Id="rId3" Type="http://schemas.openxmlformats.org/officeDocument/2006/relationships/slideMaster" Target="../slideMasters/slideMaster1.xml" /></Relationships>
</file>

<file path=ppt/slideLayouts/_rels/slideLayout8.xml.rels>&#65279;<?xml version="1.0" encoding="utf-8" standalone="yes"?><Relationships xmlns="http://schemas.openxmlformats.org/package/2006/relationships"><Relationship Id="rId1" Type="http://schemas.openxmlformats.org/officeDocument/2006/relationships/image" Target="../media/image7.png" /><Relationship Id="rId2" Type="http://schemas.openxmlformats.org/officeDocument/2006/relationships/hyperlink" Target="https://gamma.app/?utm_source=made-with-gamma" TargetMode="External" /><Relationship Id="rId3" Type="http://schemas.openxmlformats.org/officeDocument/2006/relationships/slideMaster" Target="../slideMasters/slideMaster1.xml" /></Relationships>
</file>

<file path=ppt/slideLayouts/_rels/slideLayout9.xml.rels>&#65279;<?xml version="1.0" encoding="utf-8" standalone="yes"?><Relationships xmlns="http://schemas.openxmlformats.org/package/2006/relationships"><Relationship Id="rId1" Type="http://schemas.openxmlformats.org/officeDocument/2006/relationships/image" Target="../media/image8.png" /><Relationship Id="rId2" Type="http://schemas.openxmlformats.org/officeDocument/2006/relationships/hyperlink" Target="https://gamma.app/?utm_source=made-with-gamma" TargetMode="External" /><Relationship Id="rId3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</p:spTree>
  </p:cSld>
  <p:clrMapOvr>
    <a:masterClrMapping/>
  </p:clrMapOvr>
  <p:transition/>
  <p:timing/>
</p:sldLayout>
</file>

<file path=ppt/slideLayouts/slideLayout2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</p:spPr>
        <p:txBody>
          <a:bodyPr/>
          <a:lstStyle/>
          <a:p/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</p:spPr>
        <p:txBody>
          <a:bodyPr/>
          <a:lstStyle/>
          <a:p/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p:transition/>
  <p:timing/>
</p:sldLayout>
</file>

<file path=ppt/slideLayouts/slideLayout3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</p:spPr>
        <p:txBody>
          <a:bodyPr/>
          <a:lstStyle/>
          <a:p/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</p:spPr>
        <p:txBody>
          <a:bodyPr/>
          <a:lstStyle/>
          <a:p/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p:transition/>
  <p:timing/>
</p:sldLayout>
</file>

<file path=ppt/slideLayouts/slideLayout4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</p:spPr>
        <p:txBody>
          <a:bodyPr/>
          <a:lstStyle/>
          <a:p/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</p:spPr>
        <p:txBody>
          <a:bodyPr/>
          <a:lstStyle/>
          <a:p/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p:transition/>
  <p:timing/>
</p:sldLayout>
</file>

<file path=ppt/slideLayouts/slideLayout5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</p:spPr>
        <p:txBody>
          <a:bodyPr/>
          <a:lstStyle/>
          <a:p/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</p:spPr>
        <p:txBody>
          <a:bodyPr/>
          <a:lstStyle/>
          <a:p/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p:transition/>
  <p:timing/>
</p:sldLayout>
</file>

<file path=ppt/slideLayouts/slideLayout6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</p:spPr>
        <p:txBody>
          <a:bodyPr/>
          <a:lstStyle/>
          <a:p/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</p:spPr>
        <p:txBody>
          <a:bodyPr/>
          <a:lstStyle/>
          <a:p/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p:transition/>
  <p:timing/>
</p:sldLayout>
</file>

<file path=ppt/slideLayouts/slideLayout7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</p:spPr>
        <p:txBody>
          <a:bodyPr/>
          <a:lstStyle/>
          <a:p/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</p:spPr>
        <p:txBody>
          <a:bodyPr/>
          <a:lstStyle/>
          <a:p/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p:transition/>
  <p:timing/>
</p:sldLayout>
</file>

<file path=ppt/slideLayouts/slideLayout8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</p:spPr>
        <p:txBody>
          <a:bodyPr/>
          <a:lstStyle/>
          <a:p/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</p:spPr>
        <p:txBody>
          <a:bodyPr/>
          <a:lstStyle/>
          <a:p/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p:transition/>
  <p:timing/>
</p:sldLayout>
</file>

<file path=ppt/slideLayouts/slideLayout9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</p:spPr>
        <p:txBody>
          <a:bodyPr/>
          <a:lstStyle/>
          <a:p/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</p:spPr>
        <p:txBody>
          <a:bodyPr/>
          <a:lstStyle/>
          <a:p/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p:transition/>
  <p:timing/>
</p:sldLayout>
</file>

<file path=ppt/slideMasters/_rels/slideMaster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10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3" Type="http://schemas.openxmlformats.org/officeDocument/2006/relationships/slideLayout" Target="../slideLayouts/slideLayout3.xml" /><Relationship Id="rId4" Type="http://schemas.openxmlformats.org/officeDocument/2006/relationships/slideLayout" Target="../slideLayouts/slideLayout4.xml" /><Relationship Id="rId5" Type="http://schemas.openxmlformats.org/officeDocument/2006/relationships/slideLayout" Target="../slideLayouts/slideLayout5.xml" /><Relationship Id="rId6" Type="http://schemas.openxmlformats.org/officeDocument/2006/relationships/slideLayout" Target="../slideLayouts/slideLayout6.xml" /><Relationship Id="rId7" Type="http://schemas.openxmlformats.org/officeDocument/2006/relationships/slideLayout" Target="../slideLayouts/slideLayout7.xml" /><Relationship Id="rId8" Type="http://schemas.openxmlformats.org/officeDocument/2006/relationships/slideLayout" Target="../slideLayouts/slideLayout8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ransition/>
  <p:timing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notesSlide" Target="../notesSlides/notesSlide1.xml" /><Relationship Id="rId3" Type="http://schemas.openxmlformats.org/officeDocument/2006/relationships/image" Target="../media/image9.png" /></Relationships>
</file>

<file path=ppt/slides/_rels/slide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 /><Relationship Id="rId2" Type="http://schemas.openxmlformats.org/officeDocument/2006/relationships/notesSlide" Target="../notesSlides/notesSlide2.xml" /></Relationships>
</file>

<file path=ppt/slides/_rels/slide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notesSlide" Target="../notesSlides/notesSlide3.xml" /><Relationship Id="rId3" Type="http://schemas.openxmlformats.org/officeDocument/2006/relationships/image" Target="../media/image10.png" /><Relationship Id="rId4" Type="http://schemas.openxmlformats.org/officeDocument/2006/relationships/image" Target="../media/image11.png" /><Relationship Id="rId5" Type="http://schemas.openxmlformats.org/officeDocument/2006/relationships/image" Target="../media/image12.png" /><Relationship Id="rId6" Type="http://schemas.openxmlformats.org/officeDocument/2006/relationships/image" Target="../media/image13.png" /><Relationship Id="rId7" Type="http://schemas.openxmlformats.org/officeDocument/2006/relationships/image" Target="../media/image14.png" /></Relationships>
</file>

<file path=ppt/slides/_rels/slide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 /><Relationship Id="rId2" Type="http://schemas.openxmlformats.org/officeDocument/2006/relationships/notesSlide" Target="../notesSlides/notesSlide4.xml" /><Relationship Id="rId3" Type="http://schemas.openxmlformats.org/officeDocument/2006/relationships/image" Target="../media/image15.png" /></Relationships>
</file>

<file path=ppt/slides/_rels/slide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 /><Relationship Id="rId2" Type="http://schemas.openxmlformats.org/officeDocument/2006/relationships/notesSlide" Target="../notesSlides/notesSlide5.xml" /><Relationship Id="rId3" Type="http://schemas.openxmlformats.org/officeDocument/2006/relationships/image" Target="../media/image16.png" /></Relationships>
</file>

<file path=ppt/slides/_rels/slide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2" Type="http://schemas.openxmlformats.org/officeDocument/2006/relationships/notesSlide" Target="../notesSlides/notesSlide6.xml" /><Relationship Id="rId3" Type="http://schemas.openxmlformats.org/officeDocument/2006/relationships/image" Target="../media/image17.png" /></Relationships>
</file>

<file path=ppt/slides/_rels/slide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notesSlide" Target="../notesSlides/notesSlide7.xml" /><Relationship Id="rId3" Type="http://schemas.openxmlformats.org/officeDocument/2006/relationships/image" Target="../media/image18.png" /><Relationship Id="rId4" Type="http://schemas.openxmlformats.org/officeDocument/2006/relationships/image" Target="../media/image19.png" /><Relationship Id="rId5" Type="http://schemas.openxmlformats.org/officeDocument/2006/relationships/image" Target="../media/image20.png" /><Relationship Id="rId6" Type="http://schemas.openxmlformats.org/officeDocument/2006/relationships/image" Target="../media/image21.png" /><Relationship Id="rId7" Type="http://schemas.openxmlformats.org/officeDocument/2006/relationships/image" Target="../media/image22.png" /></Relationships>
</file>

<file path=ppt/slides/_rels/slide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 /><Relationship Id="rId2" Type="http://schemas.openxmlformats.org/officeDocument/2006/relationships/notesSlide" Target="../notesSlides/notesSlide8.xml" /><Relationship Id="rId3" Type="http://schemas.openxmlformats.org/officeDocument/2006/relationships/image" Target="../media/image23.png" /></Relationships>
</file>

<file path=ppt/slides/slide1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26" name="Shape 26"/>
        <p:cNvGrpSpPr/>
        <p:nvPr/>
      </p:nvGrpSpPr>
      <p:grpSpPr>
        <a:xfrm>
          <a:off x="0" y="0"/>
          <a:ext cx="0" cy="0"/>
        </a:xfrm>
      </p:grpSpPr>
      <p:pic>
        <p:nvPicPr>
          <p:cNvPr id="32" name="Google Shape;27;p1" title=""/>
          <p:cNvPicPr/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3" name="Google Shape;28;p1" title=""/>
          <p:cNvSpPr/>
          <p:nvPr/>
        </p:nvSpPr>
        <p:spPr>
          <a:xfrm>
            <a:off x="793790" y="1875115"/>
            <a:ext cx="7556400" cy="14175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/>
          <a:lstStyle/>
          <a:p>
            <a:pPr marL="0" marR="0" indent="0" algn="l">
              <a:lnSpc>
                <a:spcPct val="124719"/>
              </a:lnSpc>
              <a:spcBef>
                <a:spcPct val="0"/>
              </a:spcBef>
              <a:spcAft>
                <a:spcPct val="0"/>
              </a:spcAft>
            </a:pPr>
            <a:r>
              <a:rPr sz="4450" spc="0" baseline="0">
                <a:solidFill>
                  <a:srgbClr val="F3F3F2"/>
                </a:solidFill>
                <a:latin typeface="&quot;IBM Plex Sans Medium&quot;"/>
              </a:rPr>
              <a:t>Amazon Sales Analysis: Power BI Project</a:t>
            </a:r>
          </a:p>
        </p:txBody>
      </p:sp>
      <p:sp>
        <p:nvSpPr>
          <p:cNvPr id="34" name="Google Shape;29;p1" title=""/>
          <p:cNvSpPr/>
          <p:nvPr/>
        </p:nvSpPr>
        <p:spPr>
          <a:xfrm>
            <a:off x="793790" y="3632835"/>
            <a:ext cx="7556400" cy="10887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/>
          <a:lstStyle/>
          <a:p>
            <a:pPr marL="0" marR="0" indent="0" algn="l">
              <a:lnSpc>
                <a:spcPct val="162857"/>
              </a:lnSpc>
              <a:spcBef>
                <a:spcPct val="0"/>
              </a:spcBef>
              <a:spcAft>
                <a:spcPct val="0"/>
              </a:spcAft>
            </a:pPr>
            <a:r>
              <a:rPr sz="1750" spc="0" baseline="0">
                <a:solidFill>
                  <a:srgbClr val="D4D4D1"/>
                </a:solidFill>
                <a:latin typeface="Roboto"/>
              </a:rPr>
              <a:t>This presentation provides an overview of the Amazon Sales Analysis Power BI project. It covers project goals, data sources, key metrics, and Power BI tools.</a:t>
            </a:r>
          </a:p>
        </p:txBody>
      </p:sp>
      <p:sp>
        <p:nvSpPr>
          <p:cNvPr id="35" name="Google Shape;30;p1" title=""/>
          <p:cNvSpPr/>
          <p:nvPr/>
        </p:nvSpPr>
        <p:spPr>
          <a:xfrm>
            <a:off x="793790" y="4976693"/>
            <a:ext cx="7556400" cy="7257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/>
          <a:lstStyle/>
          <a:p>
            <a:pPr marL="0" marR="0" indent="0" algn="l">
              <a:lnSpc>
                <a:spcPct val="162857"/>
              </a:lnSpc>
              <a:spcBef>
                <a:spcPct val="0"/>
              </a:spcBef>
              <a:spcAft>
                <a:spcPct val="0"/>
              </a:spcAft>
            </a:pPr>
            <a:r>
              <a:rPr sz="1750" spc="0" baseline="0">
                <a:solidFill>
                  <a:srgbClr val="D4D4D1"/>
                </a:solidFill>
                <a:latin typeface="Roboto"/>
              </a:rPr>
              <a:t>The goal is to analyze Amazon sales data to identify trends, optimize performance, and drive business growth.</a:t>
            </a:r>
          </a:p>
        </p:txBody>
      </p:sp>
      <p:sp>
        <p:nvSpPr>
          <p:cNvPr id="36" name="Google Shape;31;p1" title=""/>
          <p:cNvSpPr/>
          <p:nvPr/>
        </p:nvSpPr>
        <p:spPr>
          <a:xfrm>
            <a:off x="793804" y="5957644"/>
            <a:ext cx="14630400" cy="3963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25" tIns="91425" rIns="91425" bIns="91425" rtlCol="0" anchor="t"/>
          <a:lstStyle/>
          <a:p>
            <a:pPr marL="0" marR="0" indent="0" algn="l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sz="1400" spc="0" baseline="0">
                <a:solidFill>
                  <a:srgbClr val="FFFFFF"/>
                </a:solidFill>
                <a:latin typeface="Arial"/>
              </a:rPr>
              <a:t>By:- Lokesh Kumawat</a:t>
            </a:r>
          </a:p>
        </p:txBody>
      </p:sp>
    </p:spTree>
  </p:cSld>
  <p:clrMapOvr>
    <a:masterClrMapping/>
  </p:clrMapOvr>
  <p:transition/>
  <p:timing/>
</p:sld>
</file>

<file path=ppt/slides/slide2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ext 0"/>
          <p:cNvSpPr/>
          <p:nvPr/>
        </p:nvSpPr>
        <p:spPr>
          <a:xfrm>
            <a:off x="793790" y="2381250"/>
            <a:ext cx="8553450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Data Acquisition and Preparation</a:t>
            </a:r>
            <a:endParaRPr lang="en-US" sz="4450"/>
          </a:p>
        </p:txBody>
      </p:sp>
      <p:sp>
        <p:nvSpPr>
          <p:cNvPr id="3" name="Text 1"/>
          <p:cNvSpPr/>
          <p:nvPr/>
        </p:nvSpPr>
        <p:spPr>
          <a:xfrm>
            <a:off x="793790" y="3657005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Data Extraction</a:t>
            </a:r>
            <a:endParaRPr lang="en-US" sz="2200"/>
          </a:p>
        </p:txBody>
      </p:sp>
      <p:sp>
        <p:nvSpPr>
          <p:cNvPr id="4" name="Text 2"/>
          <p:cNvSpPr/>
          <p:nvPr/>
        </p:nvSpPr>
        <p:spPr>
          <a:xfrm>
            <a:off x="793790" y="4238149"/>
            <a:ext cx="3978116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Tx/>
              <a:buChar char="•"/>
            </a:pPr>
            <a:r>
              <a:rPr lang="en-US" sz="175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Amazon Seller Central API for sales and orders.</a:t>
            </a:r>
            <a:endParaRPr lang="en-US" sz="1750"/>
          </a:p>
        </p:txBody>
      </p:sp>
      <p:sp>
        <p:nvSpPr>
          <p:cNvPr id="5" name="Text 3"/>
          <p:cNvSpPr/>
          <p:nvPr/>
        </p:nvSpPr>
        <p:spPr>
          <a:xfrm>
            <a:off x="793790" y="5043249"/>
            <a:ext cx="3978116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Tx/>
              <a:buChar char="•"/>
            </a:pPr>
            <a:r>
              <a:rPr lang="en-US" sz="175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Amazon Advertising API for campaign data.</a:t>
            </a:r>
            <a:endParaRPr lang="en-US" sz="1750"/>
          </a:p>
        </p:txBody>
      </p:sp>
      <p:sp>
        <p:nvSpPr>
          <p:cNvPr id="6" name="Text 4"/>
          <p:cNvSpPr/>
          <p:nvPr/>
        </p:nvSpPr>
        <p:spPr>
          <a:xfrm>
            <a:off x="5332928" y="3657005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Data Transformation</a:t>
            </a:r>
            <a:endParaRPr lang="en-US" sz="2200"/>
          </a:p>
        </p:txBody>
      </p:sp>
      <p:sp>
        <p:nvSpPr>
          <p:cNvPr id="7" name="Text 5"/>
          <p:cNvSpPr/>
          <p:nvPr/>
        </p:nvSpPr>
        <p:spPr>
          <a:xfrm>
            <a:off x="5332928" y="4238149"/>
            <a:ext cx="3978116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Tx/>
              <a:buChar char="•"/>
            </a:pPr>
            <a:r>
              <a:rPr lang="en-US" sz="175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Cleaning and shaping data using Power Query.</a:t>
            </a:r>
            <a:endParaRPr lang="en-US" sz="1750"/>
          </a:p>
        </p:txBody>
      </p:sp>
      <p:sp>
        <p:nvSpPr>
          <p:cNvPr id="8" name="Text 6"/>
          <p:cNvSpPr/>
          <p:nvPr/>
        </p:nvSpPr>
        <p:spPr>
          <a:xfrm>
            <a:off x="5332928" y="5043249"/>
            <a:ext cx="3978116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Tx/>
              <a:buChar char="•"/>
            </a:pPr>
            <a:r>
              <a:rPr lang="en-US" sz="175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Handling missing values and data type conversions.</a:t>
            </a:r>
            <a:endParaRPr lang="en-US" sz="1750"/>
          </a:p>
        </p:txBody>
      </p:sp>
      <p:sp>
        <p:nvSpPr>
          <p:cNvPr id="9" name="Text 7"/>
          <p:cNvSpPr/>
          <p:nvPr/>
        </p:nvSpPr>
        <p:spPr>
          <a:xfrm>
            <a:off x="9872067" y="3657005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Data Loading</a:t>
            </a:r>
            <a:endParaRPr lang="en-US" sz="2200"/>
          </a:p>
        </p:txBody>
      </p:sp>
      <p:sp>
        <p:nvSpPr>
          <p:cNvPr id="10" name="Text 8"/>
          <p:cNvSpPr/>
          <p:nvPr/>
        </p:nvSpPr>
        <p:spPr>
          <a:xfrm>
            <a:off x="9872067" y="4238149"/>
            <a:ext cx="3978116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Tx/>
              <a:buChar char="•"/>
            </a:pPr>
            <a:r>
              <a:rPr lang="en-US" sz="175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Importing data into Power BI data model.</a:t>
            </a:r>
            <a:endParaRPr lang="en-US" sz="1750"/>
          </a:p>
        </p:txBody>
      </p:sp>
      <p:sp>
        <p:nvSpPr>
          <p:cNvPr id="11" name="Text 9"/>
          <p:cNvSpPr/>
          <p:nvPr/>
        </p:nvSpPr>
        <p:spPr>
          <a:xfrm>
            <a:off x="9872067" y="5043249"/>
            <a:ext cx="3978116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Tx/>
              <a:buChar char="•"/>
            </a:pPr>
            <a:r>
              <a:rPr lang="en-US" sz="175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Establishing relationships between tables.</a:t>
            </a:r>
            <a:endParaRPr lang="en-US" sz="1750"/>
          </a:p>
        </p:txBody>
      </p:sp>
    </p:spTree>
  </p:cSld>
  <p:clrMapOvr>
    <a:masterClrMapping/>
  </p:clrMapOvr>
  <p:transition/>
  <p:timing/>
</p:sld>
</file>

<file path=ppt/slides/slide3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968829"/>
            <a:ext cx="9002435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Key Performance Indicators (KPIs)</a:t>
            </a:r>
            <a:endParaRPr lang="en-US" sz="445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5057418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587579" y="5017770"/>
            <a:ext cx="221170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Sales Revenue</a:t>
            </a:r>
            <a:endParaRPr lang="en-US" sz="2200"/>
          </a:p>
        </p:txBody>
      </p:sp>
      <p:sp>
        <p:nvSpPr>
          <p:cNvPr id="6" name="Text 2"/>
          <p:cNvSpPr/>
          <p:nvPr/>
        </p:nvSpPr>
        <p:spPr>
          <a:xfrm>
            <a:off x="1587579" y="5508188"/>
            <a:ext cx="2211705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SUM(Sales[Price] * Sales[Quantity])</a:t>
            </a:r>
            <a:endParaRPr lang="en-US" sz="1750"/>
          </a:p>
        </p:txBody>
      </p:sp>
      <p:sp>
        <p:nvSpPr>
          <p:cNvPr id="7" name="Text 3"/>
          <p:cNvSpPr/>
          <p:nvPr/>
        </p:nvSpPr>
        <p:spPr>
          <a:xfrm>
            <a:off x="1587579" y="6370082"/>
            <a:ext cx="2211705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Target: 15% YoY increase.</a:t>
            </a:r>
            <a:endParaRPr lang="en-US" sz="175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9446" y="5057418"/>
            <a:ext cx="566976" cy="566976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4933236" y="5017770"/>
            <a:ext cx="2211824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Units Sold</a:t>
            </a:r>
            <a:endParaRPr lang="en-US" sz="2200"/>
          </a:p>
        </p:txBody>
      </p:sp>
      <p:sp>
        <p:nvSpPr>
          <p:cNvPr id="10" name="Text 5"/>
          <p:cNvSpPr/>
          <p:nvPr/>
        </p:nvSpPr>
        <p:spPr>
          <a:xfrm>
            <a:off x="4933236" y="5508188"/>
            <a:ext cx="2211824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SUM(Sales[Quantity])</a:t>
            </a:r>
            <a:endParaRPr lang="en-US" sz="1750"/>
          </a:p>
        </p:txBody>
      </p:sp>
      <p:sp>
        <p:nvSpPr>
          <p:cNvPr id="11" name="Text 6"/>
          <p:cNvSpPr/>
          <p:nvPr/>
        </p:nvSpPr>
        <p:spPr>
          <a:xfrm>
            <a:off x="4933236" y="6007179"/>
            <a:ext cx="2211824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Target: 10% QoQ increase.</a:t>
            </a:r>
            <a:endParaRPr lang="en-US" sz="175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85221" y="5057418"/>
            <a:ext cx="566976" cy="566976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8279011" y="5017770"/>
            <a:ext cx="2211824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Conversion Rate</a:t>
            </a:r>
            <a:endParaRPr lang="en-US" sz="2200"/>
          </a:p>
        </p:txBody>
      </p:sp>
      <p:sp>
        <p:nvSpPr>
          <p:cNvPr id="14" name="Text 8"/>
          <p:cNvSpPr/>
          <p:nvPr/>
        </p:nvSpPr>
        <p:spPr>
          <a:xfrm>
            <a:off x="8279011" y="5508188"/>
            <a:ext cx="2211824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(Total Orders / Total Page Views) * 100</a:t>
            </a:r>
            <a:endParaRPr lang="en-US" sz="1750"/>
          </a:p>
        </p:txBody>
      </p:sp>
      <p:sp>
        <p:nvSpPr>
          <p:cNvPr id="15" name="Text 9"/>
          <p:cNvSpPr/>
          <p:nvPr/>
        </p:nvSpPr>
        <p:spPr>
          <a:xfrm>
            <a:off x="8279011" y="6370082"/>
            <a:ext cx="2211824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Benchmark: 3-5%.</a:t>
            </a:r>
            <a:endParaRPr lang="en-US" sz="1750"/>
          </a:p>
        </p:txBody>
      </p:sp>
      <p:pic>
        <p:nvPicPr>
          <p:cNvPr id="1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30997" y="5057418"/>
            <a:ext cx="566976" cy="566976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11624786" y="5017770"/>
            <a:ext cx="2211824" cy="7086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Advertising Cost of Sale (ACoS)</a:t>
            </a:r>
            <a:endParaRPr lang="en-US" sz="2200"/>
          </a:p>
        </p:txBody>
      </p:sp>
      <p:sp>
        <p:nvSpPr>
          <p:cNvPr id="18" name="Text 11"/>
          <p:cNvSpPr/>
          <p:nvPr/>
        </p:nvSpPr>
        <p:spPr>
          <a:xfrm>
            <a:off x="11624786" y="5862518"/>
            <a:ext cx="2211824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(Advertising Spend / Sales Revenue) * 100</a:t>
            </a:r>
            <a:endParaRPr lang="en-US" sz="1750"/>
          </a:p>
        </p:txBody>
      </p:sp>
      <p:sp>
        <p:nvSpPr>
          <p:cNvPr id="19" name="Text 12"/>
          <p:cNvSpPr/>
          <p:nvPr/>
        </p:nvSpPr>
        <p:spPr>
          <a:xfrm>
            <a:off x="11624786" y="6724412"/>
            <a:ext cx="2211824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Goal: Below 25%.</a:t>
            </a:r>
            <a:endParaRPr lang="en-US" sz="1750"/>
          </a:p>
        </p:txBody>
      </p:sp>
    </p:spTree>
  </p:cSld>
  <p:clrMapOvr>
    <a:masterClrMapping/>
  </p:clrMapOvr>
  <p:transition/>
  <p:timing/>
</p:sld>
</file>

<file path=ppt/slides/slide4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832610"/>
            <a:ext cx="7556421" cy="141755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Power BI Dashboard: Sales Performance</a:t>
            </a:r>
            <a:endParaRPr lang="en-US" sz="4450"/>
          </a:p>
        </p:txBody>
      </p:sp>
      <p:sp>
        <p:nvSpPr>
          <p:cNvPr id="4" name="Shape 1"/>
          <p:cNvSpPr/>
          <p:nvPr/>
        </p:nvSpPr>
        <p:spPr>
          <a:xfrm>
            <a:off x="793790" y="3845481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84B51"/>
          </a:solidFill>
        </p:spPr>
        <p:txBody>
          <a:bodyPr/>
          <a:lstStyle/>
          <a:p/>
        </p:txBody>
      </p:sp>
      <p:sp>
        <p:nvSpPr>
          <p:cNvPr id="5" name="Text 2"/>
          <p:cNvSpPr/>
          <p:nvPr/>
        </p:nvSpPr>
        <p:spPr>
          <a:xfrm>
            <a:off x="878860" y="3887986"/>
            <a:ext cx="340162" cy="42529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1</a:t>
            </a:r>
            <a:endParaRPr lang="en-US" sz="2650"/>
          </a:p>
        </p:txBody>
      </p:sp>
      <p:sp>
        <p:nvSpPr>
          <p:cNvPr id="6" name="Text 3"/>
          <p:cNvSpPr/>
          <p:nvPr/>
        </p:nvSpPr>
        <p:spPr>
          <a:xfrm>
            <a:off x="1530906" y="3845481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Sales Trend Analysis</a:t>
            </a:r>
            <a:endParaRPr lang="en-US" sz="2200"/>
          </a:p>
        </p:txBody>
      </p:sp>
      <p:sp>
        <p:nvSpPr>
          <p:cNvPr id="7" name="Text 4"/>
          <p:cNvSpPr/>
          <p:nvPr/>
        </p:nvSpPr>
        <p:spPr>
          <a:xfrm>
            <a:off x="1530906" y="4335899"/>
            <a:ext cx="2927747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Line chart showing sales revenue over time.</a:t>
            </a:r>
            <a:endParaRPr lang="en-US" sz="1750"/>
          </a:p>
        </p:txBody>
      </p:sp>
      <p:sp>
        <p:nvSpPr>
          <p:cNvPr id="8" name="Shape 5"/>
          <p:cNvSpPr/>
          <p:nvPr/>
        </p:nvSpPr>
        <p:spPr>
          <a:xfrm>
            <a:off x="4685467" y="3845481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84B51"/>
          </a:solidFill>
        </p:spPr>
        <p:txBody>
          <a:bodyPr/>
          <a:lstStyle/>
          <a:p/>
        </p:txBody>
      </p:sp>
      <p:sp>
        <p:nvSpPr>
          <p:cNvPr id="9" name="Text 6"/>
          <p:cNvSpPr/>
          <p:nvPr/>
        </p:nvSpPr>
        <p:spPr>
          <a:xfrm>
            <a:off x="4770537" y="3887986"/>
            <a:ext cx="340162" cy="42529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2</a:t>
            </a:r>
            <a:endParaRPr lang="en-US" sz="2650"/>
          </a:p>
        </p:txBody>
      </p:sp>
      <p:sp>
        <p:nvSpPr>
          <p:cNvPr id="10" name="Text 7"/>
          <p:cNvSpPr/>
          <p:nvPr/>
        </p:nvSpPr>
        <p:spPr>
          <a:xfrm>
            <a:off x="5422583" y="3845481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Product Performance</a:t>
            </a:r>
            <a:endParaRPr lang="en-US" sz="2200"/>
          </a:p>
        </p:txBody>
      </p:sp>
      <p:sp>
        <p:nvSpPr>
          <p:cNvPr id="11" name="Text 8"/>
          <p:cNvSpPr/>
          <p:nvPr/>
        </p:nvSpPr>
        <p:spPr>
          <a:xfrm>
            <a:off x="5422583" y="4335899"/>
            <a:ext cx="2927747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Bar chart ranking products by sales revenue.</a:t>
            </a:r>
            <a:endParaRPr lang="en-US" sz="1750"/>
          </a:p>
        </p:txBody>
      </p:sp>
      <p:sp>
        <p:nvSpPr>
          <p:cNvPr id="12" name="Shape 9"/>
          <p:cNvSpPr/>
          <p:nvPr/>
        </p:nvSpPr>
        <p:spPr>
          <a:xfrm>
            <a:off x="793790" y="5543669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84B51"/>
          </a:solidFill>
        </p:spPr>
        <p:txBody>
          <a:bodyPr/>
          <a:lstStyle/>
          <a:p/>
        </p:txBody>
      </p:sp>
      <p:sp>
        <p:nvSpPr>
          <p:cNvPr id="13" name="Text 10"/>
          <p:cNvSpPr/>
          <p:nvPr/>
        </p:nvSpPr>
        <p:spPr>
          <a:xfrm>
            <a:off x="878860" y="5586174"/>
            <a:ext cx="340162" cy="42529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3</a:t>
            </a:r>
            <a:endParaRPr lang="en-US" sz="2650"/>
          </a:p>
        </p:txBody>
      </p:sp>
      <p:sp>
        <p:nvSpPr>
          <p:cNvPr id="14" name="Text 11"/>
          <p:cNvSpPr/>
          <p:nvPr/>
        </p:nvSpPr>
        <p:spPr>
          <a:xfrm>
            <a:off x="1530906" y="5543669"/>
            <a:ext cx="3221117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Geographic Performance</a:t>
            </a:r>
            <a:endParaRPr lang="en-US" sz="2200"/>
          </a:p>
        </p:txBody>
      </p:sp>
      <p:sp>
        <p:nvSpPr>
          <p:cNvPr id="15" name="Text 12"/>
          <p:cNvSpPr/>
          <p:nvPr/>
        </p:nvSpPr>
        <p:spPr>
          <a:xfrm>
            <a:off x="1530906" y="6034088"/>
            <a:ext cx="6819305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Map visualizing sales revenue by region.</a:t>
            </a:r>
            <a:endParaRPr lang="en-US" sz="1750"/>
          </a:p>
        </p:txBody>
      </p:sp>
    </p:spTree>
  </p:cSld>
  <p:clrMapOvr>
    <a:masterClrMapping/>
  </p:clrMapOvr>
  <p:transition/>
  <p:timing/>
</p:sld>
</file>

<file path=ppt/slides/slide5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634133"/>
            <a:ext cx="7556421" cy="141755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Power BI Dashboard: Advertising Performance</a:t>
            </a:r>
            <a:endParaRPr lang="en-US" sz="4450"/>
          </a:p>
        </p:txBody>
      </p:sp>
      <p:sp>
        <p:nvSpPr>
          <p:cNvPr id="4" name="Shape 1"/>
          <p:cNvSpPr/>
          <p:nvPr/>
        </p:nvSpPr>
        <p:spPr>
          <a:xfrm>
            <a:off x="6280190" y="3391853"/>
            <a:ext cx="3664863" cy="1669852"/>
          </a:xfrm>
          <a:prstGeom prst="roundRect">
            <a:avLst>
              <a:gd name="adj" fmla="val 2038"/>
            </a:avLst>
          </a:prstGeom>
          <a:solidFill>
            <a:srgbClr val="484B51"/>
          </a:solidFill>
        </p:spPr>
        <p:txBody>
          <a:bodyPr/>
          <a:lstStyle/>
          <a:p/>
        </p:txBody>
      </p:sp>
      <p:sp>
        <p:nvSpPr>
          <p:cNvPr id="5" name="Text 2"/>
          <p:cNvSpPr/>
          <p:nvPr/>
        </p:nvSpPr>
        <p:spPr>
          <a:xfrm>
            <a:off x="6507004" y="3618667"/>
            <a:ext cx="3039428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Campaign Performance</a:t>
            </a:r>
            <a:endParaRPr lang="en-US" sz="2200"/>
          </a:p>
        </p:txBody>
      </p:sp>
      <p:sp>
        <p:nvSpPr>
          <p:cNvPr id="6" name="Text 3"/>
          <p:cNvSpPr/>
          <p:nvPr/>
        </p:nvSpPr>
        <p:spPr>
          <a:xfrm>
            <a:off x="6507004" y="4109085"/>
            <a:ext cx="3211235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Table displaying advertising campaign metrics.</a:t>
            </a:r>
            <a:endParaRPr lang="en-US" sz="1750"/>
          </a:p>
        </p:txBody>
      </p:sp>
      <p:sp>
        <p:nvSpPr>
          <p:cNvPr id="7" name="Shape 4"/>
          <p:cNvSpPr/>
          <p:nvPr/>
        </p:nvSpPr>
        <p:spPr>
          <a:xfrm>
            <a:off x="10171867" y="3391853"/>
            <a:ext cx="3664863" cy="1669852"/>
          </a:xfrm>
          <a:prstGeom prst="roundRect">
            <a:avLst>
              <a:gd name="adj" fmla="val 2038"/>
            </a:avLst>
          </a:prstGeom>
          <a:solidFill>
            <a:srgbClr val="484B51"/>
          </a:solidFill>
        </p:spPr>
        <p:txBody>
          <a:bodyPr/>
          <a:lstStyle/>
          <a:p/>
        </p:txBody>
      </p:sp>
      <p:sp>
        <p:nvSpPr>
          <p:cNvPr id="8" name="Text 5"/>
          <p:cNvSpPr/>
          <p:nvPr/>
        </p:nvSpPr>
        <p:spPr>
          <a:xfrm>
            <a:off x="10398681" y="3618667"/>
            <a:ext cx="2878812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Keyword Performance</a:t>
            </a:r>
            <a:endParaRPr lang="en-US" sz="2200"/>
          </a:p>
        </p:txBody>
      </p:sp>
      <p:sp>
        <p:nvSpPr>
          <p:cNvPr id="9" name="Text 6"/>
          <p:cNvSpPr/>
          <p:nvPr/>
        </p:nvSpPr>
        <p:spPr>
          <a:xfrm>
            <a:off x="10398681" y="4109085"/>
            <a:ext cx="3211235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Word cloud visualizing top-performing keywords.</a:t>
            </a:r>
            <a:endParaRPr lang="en-US" sz="1750"/>
          </a:p>
        </p:txBody>
      </p:sp>
      <p:sp>
        <p:nvSpPr>
          <p:cNvPr id="10" name="Shape 7"/>
          <p:cNvSpPr/>
          <p:nvPr/>
        </p:nvSpPr>
        <p:spPr>
          <a:xfrm>
            <a:off x="6280190" y="5288518"/>
            <a:ext cx="7556421" cy="1306949"/>
          </a:xfrm>
          <a:prstGeom prst="roundRect">
            <a:avLst>
              <a:gd name="adj" fmla="val 2603"/>
            </a:avLst>
          </a:prstGeom>
          <a:solidFill>
            <a:srgbClr val="484B51"/>
          </a:solidFill>
        </p:spPr>
        <p:txBody>
          <a:bodyPr/>
          <a:lstStyle/>
          <a:p/>
        </p:txBody>
      </p:sp>
      <p:sp>
        <p:nvSpPr>
          <p:cNvPr id="11" name="Text 8"/>
          <p:cNvSpPr/>
          <p:nvPr/>
        </p:nvSpPr>
        <p:spPr>
          <a:xfrm>
            <a:off x="6507004" y="5515332"/>
            <a:ext cx="357056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Advertising Spend vs. Sales</a:t>
            </a:r>
            <a:endParaRPr lang="en-US" sz="2200"/>
          </a:p>
        </p:txBody>
      </p:sp>
      <p:sp>
        <p:nvSpPr>
          <p:cNvPr id="12" name="Text 9"/>
          <p:cNvSpPr/>
          <p:nvPr/>
        </p:nvSpPr>
        <p:spPr>
          <a:xfrm>
            <a:off x="6507004" y="6005751"/>
            <a:ext cx="7102793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Scatter plot comparing advertising spend to sales revenue.</a:t>
            </a:r>
            <a:endParaRPr lang="en-US" sz="1750"/>
          </a:p>
        </p:txBody>
      </p:sp>
    </p:spTree>
  </p:cSld>
  <p:clrMapOvr>
    <a:masterClrMapping/>
  </p:clrMapOvr>
  <p:transition/>
  <p:timing/>
</p:sld>
</file>

<file path=ppt/slides/slide6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636151"/>
            <a:ext cx="5670590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Insights and Findings</a:t>
            </a:r>
            <a:endParaRPr lang="en-US" sz="4450"/>
          </a:p>
        </p:txBody>
      </p:sp>
      <p:sp>
        <p:nvSpPr>
          <p:cNvPr id="4" name="Shape 1"/>
          <p:cNvSpPr/>
          <p:nvPr/>
        </p:nvSpPr>
        <p:spPr>
          <a:xfrm>
            <a:off x="1048941" y="1685092"/>
            <a:ext cx="30480" cy="5908238"/>
          </a:xfrm>
          <a:prstGeom prst="roundRect">
            <a:avLst>
              <a:gd name="adj" fmla="val 111628"/>
            </a:avLst>
          </a:prstGeom>
          <a:solidFill>
            <a:srgbClr val="61646A"/>
          </a:solidFill>
        </p:spPr>
        <p:txBody>
          <a:bodyPr/>
          <a:lstStyle/>
          <a:p/>
        </p:txBody>
      </p:sp>
      <p:sp>
        <p:nvSpPr>
          <p:cNvPr id="5" name="Shape 2"/>
          <p:cNvSpPr/>
          <p:nvPr/>
        </p:nvSpPr>
        <p:spPr>
          <a:xfrm>
            <a:off x="1273612" y="2180153"/>
            <a:ext cx="680442" cy="30480"/>
          </a:xfrm>
          <a:prstGeom prst="roundRect">
            <a:avLst>
              <a:gd name="adj" fmla="val 111628"/>
            </a:avLst>
          </a:prstGeom>
          <a:solidFill>
            <a:srgbClr val="61646A"/>
          </a:solidFill>
        </p:spPr>
        <p:txBody>
          <a:bodyPr/>
          <a:lstStyle/>
          <a:p/>
        </p:txBody>
      </p:sp>
      <p:sp>
        <p:nvSpPr>
          <p:cNvPr id="6" name="Shape 3"/>
          <p:cNvSpPr/>
          <p:nvPr/>
        </p:nvSpPr>
        <p:spPr>
          <a:xfrm>
            <a:off x="793790" y="194024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84B51"/>
          </a:solidFill>
        </p:spPr>
        <p:txBody>
          <a:bodyPr/>
          <a:lstStyle/>
          <a:p/>
        </p:txBody>
      </p:sp>
      <p:sp>
        <p:nvSpPr>
          <p:cNvPr id="7" name="Text 4"/>
          <p:cNvSpPr/>
          <p:nvPr/>
        </p:nvSpPr>
        <p:spPr>
          <a:xfrm>
            <a:off x="878860" y="1982748"/>
            <a:ext cx="340162" cy="42529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1</a:t>
            </a:r>
            <a:endParaRPr lang="en-US" sz="2650"/>
          </a:p>
        </p:txBody>
      </p:sp>
      <p:sp>
        <p:nvSpPr>
          <p:cNvPr id="8" name="Text 5"/>
          <p:cNvSpPr/>
          <p:nvPr/>
        </p:nvSpPr>
        <p:spPr>
          <a:xfrm>
            <a:off x="2183011" y="1911906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Sales Trends</a:t>
            </a:r>
            <a:endParaRPr lang="en-US" sz="2200"/>
          </a:p>
        </p:txBody>
      </p:sp>
      <p:sp>
        <p:nvSpPr>
          <p:cNvPr id="9" name="Text 6"/>
          <p:cNvSpPr/>
          <p:nvPr/>
        </p:nvSpPr>
        <p:spPr>
          <a:xfrm>
            <a:off x="2183011" y="2402324"/>
            <a:ext cx="6167199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Sales revenue increased by 20% YoY.</a:t>
            </a:r>
            <a:endParaRPr lang="en-US" sz="1750"/>
          </a:p>
        </p:txBody>
      </p:sp>
      <p:sp>
        <p:nvSpPr>
          <p:cNvPr id="10" name="Shape 7"/>
          <p:cNvSpPr/>
          <p:nvPr/>
        </p:nvSpPr>
        <p:spPr>
          <a:xfrm>
            <a:off x="1273612" y="3713917"/>
            <a:ext cx="680442" cy="30480"/>
          </a:xfrm>
          <a:prstGeom prst="roundRect">
            <a:avLst>
              <a:gd name="adj" fmla="val 111628"/>
            </a:avLst>
          </a:prstGeom>
          <a:solidFill>
            <a:srgbClr val="61646A"/>
          </a:solidFill>
        </p:spPr>
        <p:txBody>
          <a:bodyPr/>
          <a:lstStyle/>
          <a:p/>
        </p:txBody>
      </p:sp>
      <p:sp>
        <p:nvSpPr>
          <p:cNvPr id="11" name="Shape 8"/>
          <p:cNvSpPr/>
          <p:nvPr/>
        </p:nvSpPr>
        <p:spPr>
          <a:xfrm>
            <a:off x="793790" y="3474006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84B51"/>
          </a:solidFill>
        </p:spPr>
        <p:txBody>
          <a:bodyPr/>
          <a:lstStyle/>
          <a:p/>
        </p:txBody>
      </p:sp>
      <p:sp>
        <p:nvSpPr>
          <p:cNvPr id="12" name="Text 9"/>
          <p:cNvSpPr/>
          <p:nvPr/>
        </p:nvSpPr>
        <p:spPr>
          <a:xfrm>
            <a:off x="878860" y="3516511"/>
            <a:ext cx="340162" cy="42529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2</a:t>
            </a:r>
            <a:endParaRPr lang="en-US" sz="2650"/>
          </a:p>
        </p:txBody>
      </p:sp>
      <p:sp>
        <p:nvSpPr>
          <p:cNvPr id="13" name="Text 10"/>
          <p:cNvSpPr/>
          <p:nvPr/>
        </p:nvSpPr>
        <p:spPr>
          <a:xfrm>
            <a:off x="2183011" y="3445669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Product Performance</a:t>
            </a:r>
            <a:endParaRPr lang="en-US" sz="2200"/>
          </a:p>
        </p:txBody>
      </p:sp>
      <p:sp>
        <p:nvSpPr>
          <p:cNvPr id="14" name="Text 11"/>
          <p:cNvSpPr/>
          <p:nvPr/>
        </p:nvSpPr>
        <p:spPr>
          <a:xfrm>
            <a:off x="2183011" y="3936087"/>
            <a:ext cx="6167199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Top 10 products account for 60% of sales.</a:t>
            </a:r>
            <a:endParaRPr lang="en-US" sz="1750"/>
          </a:p>
        </p:txBody>
      </p:sp>
      <p:sp>
        <p:nvSpPr>
          <p:cNvPr id="15" name="Shape 12"/>
          <p:cNvSpPr/>
          <p:nvPr/>
        </p:nvSpPr>
        <p:spPr>
          <a:xfrm>
            <a:off x="1273612" y="5247680"/>
            <a:ext cx="680442" cy="30480"/>
          </a:xfrm>
          <a:prstGeom prst="roundRect">
            <a:avLst>
              <a:gd name="adj" fmla="val 111628"/>
            </a:avLst>
          </a:prstGeom>
          <a:solidFill>
            <a:srgbClr val="61646A"/>
          </a:solidFill>
        </p:spPr>
        <p:txBody>
          <a:bodyPr/>
          <a:lstStyle/>
          <a:p/>
        </p:txBody>
      </p:sp>
      <p:sp>
        <p:nvSpPr>
          <p:cNvPr id="16" name="Shape 13"/>
          <p:cNvSpPr/>
          <p:nvPr/>
        </p:nvSpPr>
        <p:spPr>
          <a:xfrm>
            <a:off x="793790" y="5007769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84B51"/>
          </a:solidFill>
        </p:spPr>
        <p:txBody>
          <a:bodyPr/>
          <a:lstStyle/>
          <a:p/>
        </p:txBody>
      </p:sp>
      <p:sp>
        <p:nvSpPr>
          <p:cNvPr id="17" name="Text 14"/>
          <p:cNvSpPr/>
          <p:nvPr/>
        </p:nvSpPr>
        <p:spPr>
          <a:xfrm>
            <a:off x="878860" y="5050274"/>
            <a:ext cx="340162" cy="42529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3</a:t>
            </a:r>
            <a:endParaRPr lang="en-US" sz="2650"/>
          </a:p>
        </p:txBody>
      </p:sp>
      <p:sp>
        <p:nvSpPr>
          <p:cNvPr id="18" name="Text 15"/>
          <p:cNvSpPr/>
          <p:nvPr/>
        </p:nvSpPr>
        <p:spPr>
          <a:xfrm>
            <a:off x="2183011" y="4979432"/>
            <a:ext cx="3213973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Advertising Performance</a:t>
            </a:r>
            <a:endParaRPr lang="en-US" sz="2200"/>
          </a:p>
        </p:txBody>
      </p:sp>
      <p:sp>
        <p:nvSpPr>
          <p:cNvPr id="19" name="Text 16"/>
          <p:cNvSpPr/>
          <p:nvPr/>
        </p:nvSpPr>
        <p:spPr>
          <a:xfrm>
            <a:off x="2183011" y="5469850"/>
            <a:ext cx="6167199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ACoS is 30% for the electronics category.</a:t>
            </a:r>
            <a:endParaRPr lang="en-US" sz="1750"/>
          </a:p>
        </p:txBody>
      </p:sp>
      <p:sp>
        <p:nvSpPr>
          <p:cNvPr id="20" name="Shape 17"/>
          <p:cNvSpPr/>
          <p:nvPr/>
        </p:nvSpPr>
        <p:spPr>
          <a:xfrm>
            <a:off x="1273612" y="6781443"/>
            <a:ext cx="680442" cy="30480"/>
          </a:xfrm>
          <a:prstGeom prst="roundRect">
            <a:avLst>
              <a:gd name="adj" fmla="val 111628"/>
            </a:avLst>
          </a:prstGeom>
          <a:solidFill>
            <a:srgbClr val="61646A"/>
          </a:solidFill>
        </p:spPr>
        <p:txBody>
          <a:bodyPr/>
          <a:lstStyle/>
          <a:p/>
        </p:txBody>
      </p:sp>
      <p:sp>
        <p:nvSpPr>
          <p:cNvPr id="21" name="Shape 18"/>
          <p:cNvSpPr/>
          <p:nvPr/>
        </p:nvSpPr>
        <p:spPr>
          <a:xfrm>
            <a:off x="793790" y="654153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84B51"/>
          </a:solidFill>
        </p:spPr>
        <p:txBody>
          <a:bodyPr/>
          <a:lstStyle/>
          <a:p/>
        </p:txBody>
      </p:sp>
      <p:sp>
        <p:nvSpPr>
          <p:cNvPr id="22" name="Text 19"/>
          <p:cNvSpPr/>
          <p:nvPr/>
        </p:nvSpPr>
        <p:spPr>
          <a:xfrm>
            <a:off x="878860" y="6584037"/>
            <a:ext cx="340162" cy="42529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4</a:t>
            </a:r>
            <a:endParaRPr lang="en-US" sz="2650"/>
          </a:p>
        </p:txBody>
      </p:sp>
      <p:sp>
        <p:nvSpPr>
          <p:cNvPr id="23" name="Text 20"/>
          <p:cNvSpPr/>
          <p:nvPr/>
        </p:nvSpPr>
        <p:spPr>
          <a:xfrm>
            <a:off x="2183011" y="6513195"/>
            <a:ext cx="3221117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Geographic Performance</a:t>
            </a:r>
            <a:endParaRPr lang="en-US" sz="2200"/>
          </a:p>
        </p:txBody>
      </p:sp>
      <p:sp>
        <p:nvSpPr>
          <p:cNvPr id="24" name="Text 21"/>
          <p:cNvSpPr/>
          <p:nvPr/>
        </p:nvSpPr>
        <p:spPr>
          <a:xfrm>
            <a:off x="2183011" y="7003613"/>
            <a:ext cx="6167199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US and Germany are top regions.</a:t>
            </a:r>
            <a:endParaRPr lang="en-US" sz="1750"/>
          </a:p>
        </p:txBody>
      </p:sp>
    </p:spTree>
  </p:cSld>
  <p:clrMapOvr>
    <a:masterClrMapping/>
  </p:clrMapOvr>
  <p:transition/>
  <p:timing/>
</p:sld>
</file>

<file path=ppt/slides/slide7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3073" y="608409"/>
            <a:ext cx="7597854" cy="138041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Recommendations and Actionable Items</a:t>
            </a:r>
            <a:endParaRPr lang="en-US" sz="430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073" y="2320052"/>
            <a:ext cx="1104424" cy="132528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08728" y="2540913"/>
            <a:ext cx="3124200" cy="34504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Advertising Optimization</a:t>
            </a:r>
            <a:endParaRPr lang="en-US" sz="2150"/>
          </a:p>
        </p:txBody>
      </p:sp>
      <p:sp>
        <p:nvSpPr>
          <p:cNvPr id="6" name="Text 2"/>
          <p:cNvSpPr/>
          <p:nvPr/>
        </p:nvSpPr>
        <p:spPr>
          <a:xfrm>
            <a:off x="2208728" y="3018473"/>
            <a:ext cx="6162199" cy="35337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Reduce ACoS by 5%.</a:t>
            </a:r>
            <a:endParaRPr lang="en-US" sz="170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073" y="3645337"/>
            <a:ext cx="1104424" cy="132528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08728" y="3866198"/>
            <a:ext cx="2761178" cy="34504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Product Promotion</a:t>
            </a:r>
            <a:endParaRPr lang="en-US" sz="2150"/>
          </a:p>
        </p:txBody>
      </p:sp>
      <p:sp>
        <p:nvSpPr>
          <p:cNvPr id="9" name="Text 4"/>
          <p:cNvSpPr/>
          <p:nvPr/>
        </p:nvSpPr>
        <p:spPr>
          <a:xfrm>
            <a:off x="2208728" y="4343757"/>
            <a:ext cx="6162199" cy="35337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Launch targeted campaigns.</a:t>
            </a:r>
            <a:endParaRPr lang="en-US" sz="170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3073" y="4970621"/>
            <a:ext cx="1104424" cy="132528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208728" y="5191482"/>
            <a:ext cx="2818209" cy="34504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Geographic Expansion</a:t>
            </a:r>
            <a:endParaRPr lang="en-US" sz="2150"/>
          </a:p>
        </p:txBody>
      </p:sp>
      <p:sp>
        <p:nvSpPr>
          <p:cNvPr id="12" name="Text 6"/>
          <p:cNvSpPr/>
          <p:nvPr/>
        </p:nvSpPr>
        <p:spPr>
          <a:xfrm>
            <a:off x="2208728" y="5669042"/>
            <a:ext cx="6162199" cy="35337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Invest in marketing efforts.</a:t>
            </a:r>
            <a:endParaRPr lang="en-US" sz="170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3073" y="6295906"/>
            <a:ext cx="1104424" cy="1325285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2208728" y="6516767"/>
            <a:ext cx="2939891" cy="34504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Inventory Management</a:t>
            </a:r>
            <a:endParaRPr lang="en-US" sz="2150"/>
          </a:p>
        </p:txBody>
      </p:sp>
      <p:sp>
        <p:nvSpPr>
          <p:cNvPr id="15" name="Text 8"/>
          <p:cNvSpPr/>
          <p:nvPr/>
        </p:nvSpPr>
        <p:spPr>
          <a:xfrm>
            <a:off x="2208728" y="6994327"/>
            <a:ext cx="6162199" cy="35337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Optimize inventory levels.</a:t>
            </a:r>
            <a:endParaRPr lang="en-US" sz="1700"/>
          </a:p>
        </p:txBody>
      </p:sp>
    </p:spTree>
  </p:cSld>
  <p:clrMapOvr>
    <a:masterClrMapping/>
  </p:clrMapOvr>
  <p:transition/>
  <p:timing/>
</p:sld>
</file>

<file path=ppt/slides/slide8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075611"/>
            <a:ext cx="7556421" cy="141755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Conclusion and Future Enhancements</a:t>
            </a:r>
            <a:endParaRPr lang="en-US" sz="4450"/>
          </a:p>
        </p:txBody>
      </p:sp>
      <p:sp>
        <p:nvSpPr>
          <p:cNvPr id="4" name="Shape 1"/>
          <p:cNvSpPr/>
          <p:nvPr/>
        </p:nvSpPr>
        <p:spPr>
          <a:xfrm>
            <a:off x="793790" y="2833330"/>
            <a:ext cx="170021" cy="853321"/>
          </a:xfrm>
          <a:prstGeom prst="roundRect">
            <a:avLst>
              <a:gd name="adj" fmla="val 20012"/>
            </a:avLst>
          </a:prstGeom>
          <a:solidFill>
            <a:srgbClr val="484B51"/>
          </a:solidFill>
        </p:spPr>
        <p:txBody>
          <a:bodyPr/>
          <a:lstStyle/>
          <a:p/>
        </p:txBody>
      </p:sp>
      <p:sp>
        <p:nvSpPr>
          <p:cNvPr id="5" name="Text 2"/>
          <p:cNvSpPr/>
          <p:nvPr/>
        </p:nvSpPr>
        <p:spPr>
          <a:xfrm>
            <a:off x="1303973" y="2833330"/>
            <a:ext cx="311717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Additional Data Sources</a:t>
            </a:r>
            <a:endParaRPr lang="en-US" sz="2200"/>
          </a:p>
        </p:txBody>
      </p:sp>
      <p:sp>
        <p:nvSpPr>
          <p:cNvPr id="6" name="Text 3"/>
          <p:cNvSpPr/>
          <p:nvPr/>
        </p:nvSpPr>
        <p:spPr>
          <a:xfrm>
            <a:off x="1303973" y="3323749"/>
            <a:ext cx="7046238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Integrate customer reviews.</a:t>
            </a:r>
            <a:endParaRPr lang="en-US" sz="1750"/>
          </a:p>
        </p:txBody>
      </p:sp>
      <p:sp>
        <p:nvSpPr>
          <p:cNvPr id="7" name="Shape 4"/>
          <p:cNvSpPr/>
          <p:nvPr/>
        </p:nvSpPr>
        <p:spPr>
          <a:xfrm>
            <a:off x="1133951" y="3913465"/>
            <a:ext cx="170021" cy="853321"/>
          </a:xfrm>
          <a:prstGeom prst="roundRect">
            <a:avLst>
              <a:gd name="adj" fmla="val 20012"/>
            </a:avLst>
          </a:prstGeom>
          <a:solidFill>
            <a:srgbClr val="484B51"/>
          </a:solidFill>
        </p:spPr>
        <p:txBody>
          <a:bodyPr/>
          <a:lstStyle/>
          <a:p/>
        </p:txBody>
      </p:sp>
      <p:sp>
        <p:nvSpPr>
          <p:cNvPr id="8" name="Text 5"/>
          <p:cNvSpPr/>
          <p:nvPr/>
        </p:nvSpPr>
        <p:spPr>
          <a:xfrm>
            <a:off x="1644134" y="3913465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Predictive Analytics</a:t>
            </a:r>
            <a:endParaRPr lang="en-US" sz="2200"/>
          </a:p>
        </p:txBody>
      </p:sp>
      <p:sp>
        <p:nvSpPr>
          <p:cNvPr id="9" name="Text 6"/>
          <p:cNvSpPr/>
          <p:nvPr/>
        </p:nvSpPr>
        <p:spPr>
          <a:xfrm>
            <a:off x="1644134" y="4403884"/>
            <a:ext cx="6706076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Forecast sales and demand.</a:t>
            </a:r>
            <a:endParaRPr lang="en-US" sz="1750"/>
          </a:p>
        </p:txBody>
      </p:sp>
      <p:sp>
        <p:nvSpPr>
          <p:cNvPr id="10" name="Shape 7"/>
          <p:cNvSpPr/>
          <p:nvPr/>
        </p:nvSpPr>
        <p:spPr>
          <a:xfrm>
            <a:off x="1474232" y="4993600"/>
            <a:ext cx="170021" cy="853321"/>
          </a:xfrm>
          <a:prstGeom prst="roundRect">
            <a:avLst>
              <a:gd name="adj" fmla="val 20012"/>
            </a:avLst>
          </a:prstGeom>
          <a:solidFill>
            <a:srgbClr val="484B51"/>
          </a:solidFill>
        </p:spPr>
        <p:txBody>
          <a:bodyPr/>
          <a:lstStyle/>
          <a:p/>
        </p:txBody>
      </p:sp>
      <p:sp>
        <p:nvSpPr>
          <p:cNvPr id="11" name="Text 8"/>
          <p:cNvSpPr/>
          <p:nvPr/>
        </p:nvSpPr>
        <p:spPr>
          <a:xfrm>
            <a:off x="1984415" y="4993600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Real-Time Dashboard</a:t>
            </a:r>
            <a:endParaRPr lang="en-US" sz="2200"/>
          </a:p>
        </p:txBody>
      </p:sp>
      <p:sp>
        <p:nvSpPr>
          <p:cNvPr id="12" name="Text 9"/>
          <p:cNvSpPr/>
          <p:nvPr/>
        </p:nvSpPr>
        <p:spPr>
          <a:xfrm>
            <a:off x="1984415" y="5484019"/>
            <a:ext cx="6365796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Monitor performance.</a:t>
            </a:r>
            <a:endParaRPr lang="en-US" sz="1750"/>
          </a:p>
        </p:txBody>
      </p:sp>
      <p:sp>
        <p:nvSpPr>
          <p:cNvPr id="13" name="Shape 10"/>
          <p:cNvSpPr/>
          <p:nvPr/>
        </p:nvSpPr>
        <p:spPr>
          <a:xfrm>
            <a:off x="1814513" y="6073735"/>
            <a:ext cx="170021" cy="853321"/>
          </a:xfrm>
          <a:prstGeom prst="roundRect">
            <a:avLst>
              <a:gd name="adj" fmla="val 20012"/>
            </a:avLst>
          </a:prstGeom>
          <a:solidFill>
            <a:srgbClr val="484B51"/>
          </a:solidFill>
        </p:spPr>
        <p:txBody>
          <a:bodyPr/>
          <a:lstStyle/>
          <a:p/>
        </p:txBody>
      </p:sp>
      <p:sp>
        <p:nvSpPr>
          <p:cNvPr id="14" name="Text 11"/>
          <p:cNvSpPr/>
          <p:nvPr/>
        </p:nvSpPr>
        <p:spPr>
          <a:xfrm>
            <a:off x="2324695" y="6073735"/>
            <a:ext cx="3021568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Automate Data Refresh</a:t>
            </a:r>
            <a:endParaRPr lang="en-US" sz="2200"/>
          </a:p>
        </p:txBody>
      </p:sp>
      <p:sp>
        <p:nvSpPr>
          <p:cNvPr id="15" name="Text 12"/>
          <p:cNvSpPr/>
          <p:nvPr/>
        </p:nvSpPr>
        <p:spPr>
          <a:xfrm>
            <a:off x="2324695" y="6564154"/>
            <a:ext cx="6025515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Report distribution.</a:t>
            </a:r>
            <a:endParaRPr lang="en-US" sz="1750"/>
          </a:p>
        </p:txBody>
      </p:sp>
    </p:spTree>
  </p:cSld>
  <p:clrMapOvr>
    <a:masterClrMapping/>
  </p:clrMapOvr>
  <p:transition/>
  <p:timing/>
</p:sld>
</file>

<file path=ppt/tags/tag1.xml><?xml version="1.0" encoding="utf-8"?>
<p:tagLst xmlns:p="http://schemas.openxmlformats.org/presentationml/2006/main">
  <p:tag name="AS_NET" val="6.0.29"/>
  <p:tag name="AS_OS" val="Unix 5.4.0.204"/>
  <p:tag name="AS_RELEASE_DATE" val="2022.12.14"/>
  <p:tag name="AS_TITLE" val="Aspose.Slides for .NET5"/>
  <p:tag name="AS_VERSION" val="22.12"/>
</p:tagLst>
</file>

<file path=ppt/theme/theme1.xml><?xml version="1.0" encoding="utf-8"?>
<a:theme xmlns:r="http://schemas.openxmlformats.org/officeDocument/2006/relationships"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Calibri Light" panose="020f0302020204030204"/>
        <a:cs typeface="Arial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Calibri" panose="020f0502020204030204"/>
        <a:cs typeface="Arial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:vt="http://schemas.openxmlformats.org/officeDocument/2006/docPropsVTypes" xmlns="http://schemas.openxmlformats.org/officeDocument/2006/extended-properties">
  <Company/>
  <Paragraphs>75</Paragraphs>
  <Slides>8</Slides>
  <Notes>8</Notes>
  <TotalTime>0</TotalTime>
  <HiddenSlides>0</HiddenSlides>
  <MMClips>0</MMClips>
  <ScaleCrop>0</ScaleCrop>
  <HeadingPairs>
    <vt:vector baseType="variant" size="6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baseType="lpstr" size="14">
      <vt:lpstr>Arial</vt:lpstr>
      <vt:lpstr>Calibri Light</vt:lpstr>
      <vt:lpstr>Calibri</vt:lpstr>
      <vt:lpstr>IBM Plex Sans Medium</vt:lpstr>
      <vt:lpstr>Roboto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0</LinksUpToDate>
  <SharedDoc>0</SharedDoc>
  <HyperlinksChanged>0</HyperlinksChanged>
  <Application>Aspose.Slides for .NET</Application>
  <AppVersion>22.1200</AppVersion>
</Properties>
</file>

<file path=docProps/core.xml><?xml version="1.0" encoding="utf-8"?>
<cp:coreProperties xmlns:dc="http://purl.org/dc/elements/1.1/" xmlns:dcterms="http://purl.org/dc/terms/" xmlns:dcmitype="http://purl.org/dc/dcmitype/" xmlns:xsi="http://www.w3.org/2001/XMLSchema-instance" xmlns:cp="http://schemas.openxmlformats.org/package/2006/metadata/core-properties">
  <cp:revision>1</cp:revision>
  <cp:lastPrinted>2025-03-26T16:33:39.111</cp:lastPrinted>
  <dcterms:created xsi:type="dcterms:W3CDTF">2025-03-26T16:33:39Z</dcterms:created>
  <dcterms:modified xsi:type="dcterms:W3CDTF">2025-03-26T16:33:43Z</dcterms:modified>
</cp:coreProperties>
</file>